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2" r:id="rId5"/>
    <p:sldId id="263" r:id="rId6"/>
    <p:sldId id="265" r:id="rId7"/>
    <p:sldId id="264" r:id="rId8"/>
    <p:sldId id="273" r:id="rId9"/>
    <p:sldId id="274" r:id="rId10"/>
    <p:sldId id="275" r:id="rId11"/>
    <p:sldId id="276" r:id="rId12"/>
    <p:sldId id="266" r:id="rId13"/>
    <p:sldId id="284" r:id="rId14"/>
    <p:sldId id="277" r:id="rId15"/>
    <p:sldId id="285" r:id="rId16"/>
    <p:sldId id="286" r:id="rId17"/>
    <p:sldId id="293" r:id="rId18"/>
    <p:sldId id="294" r:id="rId19"/>
    <p:sldId id="289" r:id="rId20"/>
    <p:sldId id="291" r:id="rId21"/>
    <p:sldId id="300" r:id="rId22"/>
    <p:sldId id="299" r:id="rId23"/>
    <p:sldId id="292" r:id="rId24"/>
    <p:sldId id="296" r:id="rId25"/>
    <p:sldId id="297" r:id="rId26"/>
    <p:sldId id="295" r:id="rId27"/>
    <p:sldId id="298" r:id="rId28"/>
    <p:sldId id="278" r:id="rId29"/>
    <p:sldId id="301" r:id="rId30"/>
    <p:sldId id="302" r:id="rId31"/>
    <p:sldId id="303" r:id="rId3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94883" autoAdjust="0"/>
  </p:normalViewPr>
  <p:slideViewPr>
    <p:cSldViewPr>
      <p:cViewPr>
        <p:scale>
          <a:sx n="112" d="100"/>
          <a:sy n="112" d="100"/>
        </p:scale>
        <p:origin x="928" y="6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26EB69-5C5D-084A-B477-28F47AA3C9F7}" type="datetimeFigureOut">
              <a:rPr kumimoji="1" lang="ko-KR" altLang="en-US" smtClean="0"/>
              <a:t>2017. 8. 6.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F8564-50BA-904A-BB84-16644AB3D05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2483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2017. 8. 6.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338903"/>
            <a:ext cx="4379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Node.js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Study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905009">
            <a:off x="-910668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542327">
            <a:off x="1733655" y="4141181"/>
            <a:ext cx="3048919" cy="1944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21037982">
            <a:off x="3971177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422952" y="1810676"/>
            <a:ext cx="4050854" cy="313733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이등변 삼각형 8"/>
          <p:cNvSpPr/>
          <p:nvPr/>
        </p:nvSpPr>
        <p:spPr>
          <a:xfrm rot="8342444">
            <a:off x="6589465" y="3855032"/>
            <a:ext cx="381642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3244110">
            <a:off x="7390272" y="2070886"/>
            <a:ext cx="3816424" cy="208823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331656" y="300947"/>
            <a:ext cx="1512168" cy="1171156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99792" y="1603133"/>
            <a:ext cx="244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spc="-15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itchFamily="18" charset="-127"/>
                <a:ea typeface="THE정고딕110" pitchFamily="18" charset="-127"/>
              </a:rPr>
              <a:t>YAPP</a:t>
            </a:r>
            <a:endParaRPr lang="en-US" altLang="ko-KR" sz="11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54377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코드상으로의 비교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(URL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로직 처리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275606"/>
            <a:ext cx="6552728" cy="30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1763688" y="1275606"/>
            <a:ext cx="1374512" cy="15896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79689" y="1654600"/>
            <a:ext cx="275602" cy="155876"/>
          </a:xfrm>
          <a:prstGeom prst="rect">
            <a:avLst/>
          </a:prstGeom>
          <a:noFill/>
          <a:ln w="444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8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54377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코드상으로의 비교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(URL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로직 처리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63638"/>
            <a:ext cx="5832648" cy="1558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051720" y="1563638"/>
            <a:ext cx="467576" cy="306123"/>
          </a:xfrm>
          <a:prstGeom prst="rect">
            <a:avLst/>
          </a:prstGeom>
          <a:noFill/>
          <a:ln w="698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1943" y="1563638"/>
            <a:ext cx="571482" cy="306123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Express </a:t>
            </a:r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구조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9388" y="699542"/>
            <a:ext cx="2424071" cy="44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5436096" y="987574"/>
            <a:ext cx="1327135" cy="128286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36096" y="2247023"/>
            <a:ext cx="1327135" cy="1040754"/>
          </a:xfrm>
          <a:prstGeom prst="rect">
            <a:avLst/>
          </a:prstGeom>
          <a:noFill/>
          <a:ln w="44450"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36096" y="3303363"/>
            <a:ext cx="1338263" cy="78055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36096" y="4058766"/>
            <a:ext cx="1327135" cy="544546"/>
          </a:xfrm>
          <a:prstGeom prst="rect">
            <a:avLst/>
          </a:prstGeom>
          <a:noFill/>
          <a:ln w="44450"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36096" y="4606428"/>
            <a:ext cx="1338264" cy="26957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917779" y="1476380"/>
            <a:ext cx="390067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altLang="ko-KR" sz="1400" dirty="0" err="1" smtClean="0"/>
              <a:t>Npm</a:t>
            </a:r>
            <a:r>
              <a:rPr lang="ko-KR" altLang="en-US" sz="1400" dirty="0" smtClean="0"/>
              <a:t>으로 설치한 외부 모듈 저장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7" name="TextBox 14"/>
          <p:cNvSpPr txBox="1"/>
          <p:nvPr/>
        </p:nvSpPr>
        <p:spPr>
          <a:xfrm>
            <a:off x="917780" y="2608098"/>
            <a:ext cx="390067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ko-KR" altLang="en-US" sz="1400" dirty="0" smtClean="0"/>
              <a:t>정적 파일 저장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javascript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CSS </a:t>
            </a:r>
            <a:r>
              <a:rPr lang="ko-KR" altLang="en-US" sz="1400" dirty="0" smtClean="0"/>
              <a:t>등</a:t>
            </a:r>
            <a:r>
              <a:rPr lang="en-US" altLang="ko-KR" sz="1400" dirty="0" smtClean="0"/>
              <a:t>)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927144" y="3535327"/>
            <a:ext cx="390067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altLang="ko-KR" sz="1400" dirty="0" smtClean="0"/>
              <a:t>URL </a:t>
            </a:r>
            <a:r>
              <a:rPr lang="ko-KR" altLang="en-US" sz="1400" dirty="0" smtClean="0"/>
              <a:t>별로 수행되는 로직 저장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919228" y="4177634"/>
            <a:ext cx="390067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altLang="ko-KR" sz="1400" dirty="0" smtClean="0"/>
              <a:t>Html </a:t>
            </a:r>
            <a:r>
              <a:rPr lang="ko-KR" altLang="en-US" sz="1400" dirty="0" smtClean="0"/>
              <a:t>템플릿 저장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웹페이지 용</a:t>
            </a:r>
            <a:r>
              <a:rPr lang="en-US" altLang="ko-KR" sz="1400" dirty="0" smtClean="0"/>
              <a:t>)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30" name="TextBox 14"/>
          <p:cNvSpPr txBox="1"/>
          <p:nvPr/>
        </p:nvSpPr>
        <p:spPr>
          <a:xfrm>
            <a:off x="917779" y="4587974"/>
            <a:ext cx="390067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ko-KR" altLang="en-US" sz="1400" dirty="0" smtClean="0"/>
              <a:t>서버 객체</a:t>
            </a:r>
            <a:r>
              <a:rPr lang="en-US" altLang="ko-KR" sz="1400" dirty="0" smtClean="0"/>
              <a:t>(app) </a:t>
            </a:r>
            <a:r>
              <a:rPr lang="ko-KR" altLang="en-US" sz="1400" dirty="0" smtClean="0"/>
              <a:t>설정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2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실질 활용 영역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9388" y="699542"/>
            <a:ext cx="2424071" cy="4443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5436096" y="2247023"/>
            <a:ext cx="1327135" cy="1040754"/>
          </a:xfrm>
          <a:prstGeom prst="rect">
            <a:avLst/>
          </a:prstGeom>
          <a:noFill/>
          <a:ln w="44450"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36096" y="3303363"/>
            <a:ext cx="1338263" cy="78055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36096" y="4058766"/>
            <a:ext cx="1327135" cy="544546"/>
          </a:xfrm>
          <a:prstGeom prst="rect">
            <a:avLst/>
          </a:prstGeom>
          <a:noFill/>
          <a:ln w="44450">
            <a:solidFill>
              <a:srgbClr val="496F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36096" y="4606428"/>
            <a:ext cx="1338264" cy="26957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26" name="TextBox 14"/>
          <p:cNvSpPr txBox="1"/>
          <p:nvPr/>
        </p:nvSpPr>
        <p:spPr>
          <a:xfrm>
            <a:off x="917779" y="1476380"/>
            <a:ext cx="390067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altLang="ko-KR" sz="1400" dirty="0" err="1" smtClean="0">
                <a:solidFill>
                  <a:schemeClr val="bg1">
                    <a:lumMod val="75000"/>
                  </a:schemeClr>
                </a:solidFill>
              </a:rPr>
              <a:t>Npm</a:t>
            </a:r>
            <a:r>
              <a:rPr lang="ko-KR" altLang="en-US" sz="1400" dirty="0" smtClean="0">
                <a:solidFill>
                  <a:schemeClr val="bg1">
                    <a:lumMod val="75000"/>
                  </a:schemeClr>
                </a:solidFill>
              </a:rPr>
              <a:t>으로 설치한 외부 모듈 저장</a:t>
            </a:r>
            <a:endParaRPr lang="en-US" altLang="ko-KR" sz="1400" spc="-150" dirty="0" smtClean="0">
              <a:solidFill>
                <a:schemeClr val="bg1">
                  <a:lumMod val="75000"/>
                </a:schemeClr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7" name="TextBox 14"/>
          <p:cNvSpPr txBox="1"/>
          <p:nvPr/>
        </p:nvSpPr>
        <p:spPr>
          <a:xfrm>
            <a:off x="917780" y="2608098"/>
            <a:ext cx="390067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ko-KR" altLang="en-US" sz="1400" dirty="0" smtClean="0"/>
              <a:t>정적 파일 저장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이미지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javascript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CSS </a:t>
            </a:r>
            <a:r>
              <a:rPr lang="ko-KR" altLang="en-US" sz="1400" dirty="0" smtClean="0"/>
              <a:t>등</a:t>
            </a:r>
            <a:r>
              <a:rPr lang="en-US" altLang="ko-KR" sz="1400" dirty="0" smtClean="0"/>
              <a:t>)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927144" y="3535327"/>
            <a:ext cx="390067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altLang="ko-KR" sz="1400" dirty="0" smtClean="0"/>
              <a:t>URL </a:t>
            </a:r>
            <a:r>
              <a:rPr lang="ko-KR" altLang="en-US" sz="1400" dirty="0" smtClean="0"/>
              <a:t>별로 수행되는 로직 저장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9" name="TextBox 14"/>
          <p:cNvSpPr txBox="1"/>
          <p:nvPr/>
        </p:nvSpPr>
        <p:spPr>
          <a:xfrm>
            <a:off x="919228" y="4177634"/>
            <a:ext cx="3900677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en-US" altLang="ko-KR" sz="1400" dirty="0" smtClean="0"/>
              <a:t>Html </a:t>
            </a:r>
            <a:r>
              <a:rPr lang="ko-KR" altLang="en-US" sz="1400" dirty="0" smtClean="0"/>
              <a:t>템플릿 저장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웹페이지 용</a:t>
            </a:r>
            <a:r>
              <a:rPr lang="en-US" altLang="ko-KR" sz="1400" dirty="0" smtClean="0"/>
              <a:t>)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30" name="TextBox 14"/>
          <p:cNvSpPr txBox="1"/>
          <p:nvPr/>
        </p:nvSpPr>
        <p:spPr>
          <a:xfrm>
            <a:off x="917779" y="4587974"/>
            <a:ext cx="390067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900"/>
              </a:lnSpc>
            </a:pPr>
            <a:r>
              <a:rPr lang="ko-KR" altLang="en-US" sz="1400" dirty="0" smtClean="0"/>
              <a:t>서버 객체</a:t>
            </a:r>
            <a:r>
              <a:rPr lang="en-US" altLang="ko-KR" sz="1400" dirty="0" smtClean="0"/>
              <a:t>(app) </a:t>
            </a:r>
            <a:r>
              <a:rPr lang="ko-KR" altLang="en-US" sz="1400" dirty="0" smtClean="0"/>
              <a:t>설정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5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11960" y="2440735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5458956" y="730022"/>
            <a:ext cx="3528392" cy="35283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34764" y="771550"/>
            <a:ext cx="3528392" cy="35283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3982" y="2331281"/>
            <a:ext cx="2592288" cy="31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400" dirty="0" err="1" smtClean="0">
                <a:latin typeface="Nanum Gothic" charset="-127"/>
                <a:ea typeface="Nanum Gothic" charset="-127"/>
                <a:cs typeface="Nanum Gothic" charset="-127"/>
              </a:rPr>
              <a:t>var</a:t>
            </a:r>
            <a:r>
              <a:rPr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 app = express();</a:t>
            </a:r>
            <a:endParaRPr lang="en-US" altLang="ko-KR" sz="1400" spc="-15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5754627" y="2313456"/>
            <a:ext cx="2688666" cy="3359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Server app = new Server();</a:t>
            </a:r>
            <a:endParaRPr lang="en-US" altLang="ko-KR" sz="1400" spc="-15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36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11960" y="2440735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5458956" y="730022"/>
            <a:ext cx="3528392" cy="35283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34764" y="771550"/>
            <a:ext cx="3528392" cy="35283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550" y="2166414"/>
            <a:ext cx="4054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app.set</a:t>
            </a:r>
            <a:r>
              <a:rPr lang="en-US" altLang="ko-KR" sz="1400" dirty="0"/>
              <a:t>('views', </a:t>
            </a:r>
            <a:r>
              <a:rPr lang="en-US" altLang="ko-KR" sz="1400" dirty="0" err="1"/>
              <a:t>path.join</a:t>
            </a:r>
            <a:r>
              <a:rPr lang="en-US" altLang="ko-KR" sz="1400" dirty="0"/>
              <a:t>(__</a:t>
            </a:r>
            <a:r>
              <a:rPr lang="en-US" altLang="ko-KR" sz="1400" dirty="0" err="1"/>
              <a:t>dirname</a:t>
            </a:r>
            <a:r>
              <a:rPr lang="en-US" altLang="ko-KR" sz="1400" dirty="0"/>
              <a:t>, 'views</a:t>
            </a:r>
            <a:r>
              <a:rPr lang="en-US" altLang="ko-KR" sz="1400" dirty="0" smtClean="0"/>
              <a:t>'));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400" dirty="0" err="1" smtClean="0"/>
              <a:t>app.get</a:t>
            </a:r>
            <a:r>
              <a:rPr lang="en-US" altLang="ko-KR" sz="1400" dirty="0" smtClean="0"/>
              <a:t>(‘port’)</a:t>
            </a:r>
            <a:endParaRPr lang="en-US" altLang="ko-KR" sz="1400" dirty="0"/>
          </a:p>
        </p:txBody>
      </p:sp>
      <p:sp>
        <p:nvSpPr>
          <p:cNvPr id="16" name="TextBox 14"/>
          <p:cNvSpPr txBox="1"/>
          <p:nvPr/>
        </p:nvSpPr>
        <p:spPr>
          <a:xfrm>
            <a:off x="5308455" y="1960736"/>
            <a:ext cx="3713917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setter  / getter</a:t>
            </a:r>
          </a:p>
          <a:p>
            <a:pPr algn="ctr">
              <a:lnSpc>
                <a:spcPts val="1900"/>
              </a:lnSpc>
            </a:pPr>
            <a:endParaRPr lang="en-US" altLang="ko-KR" sz="1400" spc="-150" dirty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ts val="1900"/>
              </a:lnSpc>
            </a:pP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__</a:t>
            </a:r>
            <a:r>
              <a:rPr lang="en-US" altLang="ko-KR" sz="1400" spc="-150" dirty="0" err="1" smtClean="0">
                <a:latin typeface="Nanum Gothic" charset="-127"/>
                <a:ea typeface="Nanum Gothic" charset="-127"/>
                <a:cs typeface="Nanum Gothic" charset="-127"/>
              </a:rPr>
              <a:t>dirname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 =</a:t>
            </a: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b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400" dirty="0" err="1"/>
              <a:t>path.join</a:t>
            </a:r>
            <a:r>
              <a:rPr lang="en-US" altLang="ko-KR" sz="1400" dirty="0"/>
              <a:t>(__</a:t>
            </a:r>
            <a:r>
              <a:rPr lang="en-US" altLang="ko-KR" sz="1400" dirty="0" err="1"/>
              <a:t>dirname</a:t>
            </a:r>
            <a:r>
              <a:rPr lang="en-US" altLang="ko-KR" sz="1400" dirty="0"/>
              <a:t>, 'views</a:t>
            </a:r>
            <a:r>
              <a:rPr lang="en-US" altLang="ko-KR" sz="1400" dirty="0" smtClean="0"/>
              <a:t>')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=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. /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+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views</a:t>
            </a:r>
            <a:endParaRPr lang="en-US" altLang="ko-KR" sz="1400" spc="-15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8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11960" y="2440735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5458956" y="730022"/>
            <a:ext cx="3528392" cy="35283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34764" y="771550"/>
            <a:ext cx="3528392" cy="35283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5308455" y="2082564"/>
            <a:ext cx="3713917" cy="8233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서버 객체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(app) </a:t>
            </a: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에</a:t>
            </a:r>
            <a:endParaRPr lang="en-US" altLang="ko-KR" sz="1400" spc="-15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ts val="1900"/>
              </a:lnSpc>
            </a:pPr>
            <a:r>
              <a:rPr lang="en-US" altLang="ko-KR" sz="1400" spc="-150" dirty="0" err="1" smtClean="0">
                <a:latin typeface="Nanum Gothic" charset="-127"/>
                <a:ea typeface="Nanum Gothic" charset="-127"/>
                <a:cs typeface="Nanum Gothic" charset="-127"/>
              </a:rPr>
              <a:t>bodyParser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모듈의 </a:t>
            </a:r>
            <a:r>
              <a:rPr lang="en-US" altLang="ko-KR" sz="1400" spc="-150" dirty="0" err="1" smtClean="0">
                <a:latin typeface="Nanum Gothic" charset="-127"/>
                <a:ea typeface="Nanum Gothic" charset="-127"/>
                <a:cs typeface="Nanum Gothic" charset="-127"/>
              </a:rPr>
              <a:t>json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기능을 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넣는다 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(=</a:t>
            </a: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 추가한다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en-US" altLang="ko-KR" sz="1400" spc="-15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1713982" y="233128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app.use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bodyParser.json</a:t>
            </a:r>
            <a:r>
              <a:rPr lang="en-US" altLang="ko-KR" sz="14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93544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1043608" y="1347614"/>
            <a:ext cx="390067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400" dirty="0" smtClean="0"/>
              <a:t>1.</a:t>
            </a:r>
            <a:r>
              <a:rPr lang="ko-KR" altLang="en-US" sz="1400" dirty="0" smtClean="0"/>
              <a:t> 미들웨어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</a:t>
            </a:r>
            <a:r>
              <a:rPr lang="ko-KR" altLang="en-US" sz="1400" dirty="0" smtClean="0"/>
              <a:t> 기능</a:t>
            </a:r>
            <a:r>
              <a:rPr lang="en-US" altLang="ko-KR" sz="1400" dirty="0" smtClean="0"/>
              <a:t>!!</a:t>
            </a:r>
          </a:p>
          <a:p>
            <a:pPr>
              <a:lnSpc>
                <a:spcPts val="1900"/>
              </a:lnSpc>
            </a:pPr>
            <a:r>
              <a:rPr lang="en-US" altLang="ko-KR" sz="1400" dirty="0" smtClean="0"/>
              <a:t>-</a:t>
            </a:r>
            <a:r>
              <a:rPr lang="ko-KR" altLang="en-US" sz="1400" dirty="0" smtClean="0"/>
              <a:t> 점점 기능을 확장해 나간다</a:t>
            </a:r>
            <a:r>
              <a:rPr lang="en-US" altLang="ko-KR" sz="1400" dirty="0" smtClean="0"/>
              <a:t>.</a:t>
            </a:r>
          </a:p>
          <a:p>
            <a:pPr>
              <a:lnSpc>
                <a:spcPts val="1900"/>
              </a:lnSpc>
            </a:pP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29" name="Picture 4" descr="Middlewa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6632" y="1328564"/>
            <a:ext cx="3240360" cy="2400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190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1188957" y="3711779"/>
            <a:ext cx="74333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ko-KR" sz="1400" dirty="0" err="1">
                <a:latin typeface="Nanum Gothic" charset="-127"/>
                <a:ea typeface="Nanum Gothic" charset="-127"/>
                <a:cs typeface="Nanum Gothic" charset="-127"/>
              </a:rPr>
              <a:t>Request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mr-IN" sz="1400" dirty="0">
                <a:latin typeface="Nanum Gothic" charset="-127"/>
                <a:ea typeface="Nanum Gothic" charset="-127"/>
                <a:cs typeface="Nanum Gothic" charset="-127"/>
              </a:rPr>
              <a:t>받음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mr-IN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-&gt; </a:t>
            </a:r>
            <a:r>
              <a:rPr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서버 객체에 </a:t>
            </a:r>
            <a:r>
              <a:rPr lang="mr-IN" altLang="ko-KR" sz="1400" dirty="0" err="1" smtClean="0">
                <a:latin typeface="Nanum Gothic" charset="-127"/>
                <a:ea typeface="Nanum Gothic" charset="-127"/>
                <a:cs typeface="Nanum Gothic" charset="-127"/>
              </a:rPr>
              <a:t>logger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(‘</a:t>
            </a:r>
            <a:r>
              <a:rPr lang="mr-IN" altLang="ko-KR" sz="1400" dirty="0" err="1">
                <a:latin typeface="Nanum Gothic" charset="-127"/>
                <a:ea typeface="Nanum Gothic" charset="-127"/>
                <a:cs typeface="Nanum Gothic" charset="-127"/>
              </a:rPr>
              <a:t>dev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’) </a:t>
            </a:r>
            <a:r>
              <a:rPr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기능 추가 </a:t>
            </a:r>
            <a:r>
              <a:rPr lang="mr-IN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-&gt; </a:t>
            </a:r>
            <a:r>
              <a:rPr lang="mr-IN" altLang="ko-KR" sz="1400" dirty="0" err="1">
                <a:latin typeface="Nanum Gothic" charset="-127"/>
                <a:ea typeface="Nanum Gothic" charset="-127"/>
                <a:cs typeface="Nanum Gothic" charset="-127"/>
              </a:rPr>
              <a:t>bodyParser.json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() </a:t>
            </a:r>
            <a:r>
              <a:rPr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기능 추가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mr-IN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-&gt; </a:t>
            </a:r>
            <a:r>
              <a:rPr lang="mr-IN" altLang="ko-KR" sz="1400" dirty="0" err="1">
                <a:latin typeface="Nanum Gothic" charset="-127"/>
                <a:ea typeface="Nanum Gothic" charset="-127"/>
                <a:cs typeface="Nanum Gothic" charset="-127"/>
              </a:rPr>
              <a:t>bodyParser.urlencoded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(…) </a:t>
            </a:r>
            <a:r>
              <a:rPr lang="ko-KR" altLang="en-US" sz="1400" dirty="0" smtClean="0">
                <a:latin typeface="Nanum Gothic" charset="-127"/>
                <a:ea typeface="Nanum Gothic" charset="-127"/>
                <a:cs typeface="Nanum Gothic" charset="-127"/>
              </a:rPr>
              <a:t>기능 추가 </a:t>
            </a:r>
            <a:r>
              <a:rPr lang="mr-IN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-&gt; </a:t>
            </a:r>
            <a:r>
              <a:rPr lang="en-US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r>
              <a:rPr lang="mr-IN" altLang="ko-KR" sz="1400" dirty="0" smtClean="0">
                <a:latin typeface="Nanum Gothic" charset="-127"/>
                <a:ea typeface="Nanum Gothic" charset="-127"/>
                <a:cs typeface="Nanum Gothic" charset="-127"/>
              </a:rPr>
              <a:t>.. </a:t>
            </a:r>
            <a:endParaRPr lang="mr-IN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</a:br>
            <a:endParaRPr lang="mr-IN" altLang="ko-KR" sz="140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lang="ko-KR" altLang="mr-IN" sz="1400" dirty="0">
                <a:latin typeface="Nanum Gothic" charset="-127"/>
                <a:ea typeface="Nanum Gothic" charset="-127"/>
                <a:cs typeface="Nanum Gothic" charset="-127"/>
              </a:rPr>
              <a:t>순차적으로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mr-IN" sz="1400" dirty="0">
                <a:latin typeface="Nanum Gothic" charset="-127"/>
                <a:ea typeface="Nanum Gothic" charset="-127"/>
                <a:cs typeface="Nanum Gothic" charset="-127"/>
              </a:rPr>
              <a:t>기능을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mr-IN" sz="1400" dirty="0">
                <a:latin typeface="Nanum Gothic" charset="-127"/>
                <a:ea typeface="Nanum Gothic" charset="-127"/>
                <a:cs typeface="Nanum Gothic" charset="-127"/>
              </a:rPr>
              <a:t>계속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mr-IN" sz="1400" dirty="0">
                <a:latin typeface="Nanum Gothic" charset="-127"/>
                <a:ea typeface="Nanum Gothic" charset="-127"/>
                <a:cs typeface="Nanum Gothic" charset="-127"/>
              </a:rPr>
              <a:t>더한다</a:t>
            </a:r>
            <a:r>
              <a:rPr lang="mr-IN" altLang="ko-KR" sz="1400" dirty="0">
                <a:latin typeface="Nanum Gothic" charset="-127"/>
                <a:ea typeface="Nanum Gothic" charset="-127"/>
                <a:cs typeface="Nanum Gothic" charset="-127"/>
              </a:rPr>
              <a:t> (1 -&gt; 1+2 -&gt; 1+2+3 -&gt; 1+2+3+4 -&gt; …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8033" y="1398497"/>
            <a:ext cx="8676455" cy="1944216"/>
            <a:chOff x="288033" y="1398497"/>
            <a:chExt cx="8676455" cy="194421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8033" y="1398497"/>
              <a:ext cx="4746175" cy="19442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31840" y="1398497"/>
              <a:ext cx="5832648" cy="19442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2541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00840" y="2992701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7" name="TextBox 14"/>
          <p:cNvSpPr txBox="1"/>
          <p:nvPr/>
        </p:nvSpPr>
        <p:spPr>
          <a:xfrm>
            <a:off x="1255190" y="289229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다음 미들웨어 실행 안함</a:t>
            </a:r>
            <a:endParaRPr lang="en-US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38595"/>
            <a:ext cx="3733800" cy="7493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5615506" y="2988574"/>
            <a:ext cx="399949" cy="106965"/>
            <a:chOff x="3789858" y="3666768"/>
            <a:chExt cx="399949" cy="106965"/>
          </a:xfrm>
        </p:grpSpPr>
        <p:sp>
          <p:nvSpPr>
            <p:cNvPr id="21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5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7" name="TextBox 14"/>
          <p:cNvSpPr txBox="1"/>
          <p:nvPr/>
        </p:nvSpPr>
        <p:spPr>
          <a:xfrm>
            <a:off x="6069856" y="2888169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다음 미들웨어 실행 함</a:t>
            </a:r>
            <a:endParaRPr lang="en-US" altLang="ko-KR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04564"/>
            <a:ext cx="35306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6300192" y="606629"/>
            <a:ext cx="2054365" cy="3986862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77806" y="345019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pc="-150" dirty="0" smtClean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목</a:t>
            </a:r>
            <a:r>
              <a:rPr lang="ko-KR" altLang="en-US" sz="2800" spc="-15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차</a:t>
            </a:r>
          </a:p>
        </p:txBody>
      </p:sp>
      <p:sp>
        <p:nvSpPr>
          <p:cNvPr id="8" name="타원 7"/>
          <p:cNvSpPr/>
          <p:nvPr/>
        </p:nvSpPr>
        <p:spPr>
          <a:xfrm>
            <a:off x="7754678" y="1680349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261208" y="2630016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750788" y="3624732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70717" y="4557487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994518" y="606629"/>
            <a:ext cx="3600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03426" y="1577853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001. </a:t>
            </a:r>
            <a:r>
              <a:rPr lang="en-US" altLang="ko-KR" sz="1200" spc="3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Lotto</a:t>
            </a:r>
            <a:endParaRPr lang="ko-KR" altLang="en-US" sz="1200" spc="3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06226" y="2527520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002. </a:t>
            </a:r>
            <a:r>
              <a:rPr lang="en-US" altLang="ko-KR" sz="1200" spc="3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Express</a:t>
            </a:r>
            <a:endParaRPr lang="ko-KR" altLang="en-US" sz="1200" spc="3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9272" y="3522236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003. </a:t>
            </a:r>
            <a:r>
              <a:rPr lang="en-US" altLang="ko-KR" sz="1200" spc="3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Express </a:t>
            </a:r>
            <a:r>
              <a:rPr lang="ko-KR" altLang="en-US" sz="1200" spc="30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특징</a:t>
            </a:r>
            <a:endParaRPr lang="ko-KR" altLang="en-US" sz="1200" spc="30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85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60032" y="1835865"/>
            <a:ext cx="399949" cy="106965"/>
            <a:chOff x="3789858" y="3666768"/>
            <a:chExt cx="399949" cy="106965"/>
          </a:xfrm>
        </p:grpSpPr>
        <p:sp>
          <p:nvSpPr>
            <p:cNvPr id="21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5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7" name="TextBox 14"/>
          <p:cNvSpPr txBox="1"/>
          <p:nvPr/>
        </p:nvSpPr>
        <p:spPr>
          <a:xfrm>
            <a:off x="5314382" y="1735460"/>
            <a:ext cx="3522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next() </a:t>
            </a:r>
            <a:r>
              <a:rPr lang="ko-KR" altLang="en-US" sz="1400" dirty="0" smtClean="0"/>
              <a:t>에 값을 넣어</a:t>
            </a:r>
            <a:endParaRPr lang="en-US" altLang="ko-KR" sz="1400" dirty="0" smtClean="0"/>
          </a:p>
          <a:p>
            <a:r>
              <a:rPr lang="ko-KR" altLang="en-US" sz="1400" dirty="0" smtClean="0"/>
              <a:t>다음 미들웨어에 값을 넘겨줄 수 있음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4" y="1707654"/>
            <a:ext cx="3683000" cy="20701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403649" y="2139702"/>
            <a:ext cx="576064" cy="288032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90419" y="2880102"/>
            <a:ext cx="360040" cy="216024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cxnSp>
        <p:nvCxnSpPr>
          <p:cNvPr id="11" name="직선 화살표 연결선 10"/>
          <p:cNvCxnSpPr>
            <a:stCxn id="28" idx="3"/>
            <a:endCxn id="29" idx="0"/>
          </p:cNvCxnSpPr>
          <p:nvPr/>
        </p:nvCxnSpPr>
        <p:spPr>
          <a:xfrm>
            <a:off x="1979713" y="2283718"/>
            <a:ext cx="490726" cy="596384"/>
          </a:xfrm>
          <a:prstGeom prst="straightConnector1">
            <a:avLst/>
          </a:prstGeom>
          <a:ln w="412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286099" y="3103622"/>
            <a:ext cx="360040" cy="216024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72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06984" y="2431686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8" name="타원 17"/>
          <p:cNvSpPr/>
          <p:nvPr/>
        </p:nvSpPr>
        <p:spPr>
          <a:xfrm>
            <a:off x="5458956" y="730022"/>
            <a:ext cx="3528392" cy="35283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34764" y="771550"/>
            <a:ext cx="3528392" cy="35283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5308455" y="1960736"/>
            <a:ext cx="3713917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. / public </a:t>
            </a: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경로에 있는 </a:t>
            </a: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파일들을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URL</a:t>
            </a:r>
            <a:r>
              <a:rPr lang="ko-KR" altLang="en-US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을 통해 얻어낼 수 있다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  <a:b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400" spc="-150" dirty="0">
                <a:latin typeface="Nanum Gothic" charset="-127"/>
                <a:ea typeface="Nanum Gothic" charset="-127"/>
                <a:cs typeface="Nanum Gothic" charset="-127"/>
              </a:rPr>
              <a:t>Ex&gt; http://</a:t>
            </a:r>
            <a:r>
              <a:rPr lang="en-US" altLang="ko-KR" sz="1400" spc="-150" dirty="0" smtClean="0">
                <a:latin typeface="Nanum Gothic" charset="-127"/>
                <a:ea typeface="Nanum Gothic" charset="-127"/>
                <a:cs typeface="Nanum Gothic" charset="-127"/>
              </a:rPr>
              <a:t>localhost:3000/images/</a:t>
            </a:r>
            <a:r>
              <a:rPr lang="en-US" altLang="ko-KR" sz="1400" spc="-150" dirty="0" err="1" smtClean="0">
                <a:latin typeface="Nanum Gothic" charset="-127"/>
                <a:ea typeface="Nanum Gothic" charset="-127"/>
                <a:cs typeface="Nanum Gothic" charset="-127"/>
              </a:rPr>
              <a:t>image.png</a:t>
            </a:r>
            <a:endParaRPr lang="en-US" altLang="ko-KR" sz="1400" spc="-150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TextBox 14"/>
          <p:cNvSpPr txBox="1"/>
          <p:nvPr/>
        </p:nvSpPr>
        <p:spPr>
          <a:xfrm>
            <a:off x="-1" y="2331281"/>
            <a:ext cx="448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app.use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express.static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path.join</a:t>
            </a:r>
            <a:r>
              <a:rPr lang="en-US" altLang="ko-KR" sz="1400" dirty="0"/>
              <a:t>(__</a:t>
            </a:r>
            <a:r>
              <a:rPr lang="en-US" altLang="ko-KR" sz="1400" dirty="0" err="1"/>
              <a:t>dirname</a:t>
            </a:r>
            <a:r>
              <a:rPr lang="en-US" altLang="ko-KR" sz="1400" dirty="0"/>
              <a:t>, 'public')));</a:t>
            </a:r>
          </a:p>
        </p:txBody>
      </p:sp>
    </p:spTree>
    <p:extLst>
      <p:ext uri="{BB962C8B-B14F-4D97-AF65-F5344CB8AC3E}">
        <p14:creationId xmlns:p14="http://schemas.microsoft.com/office/powerpoint/2010/main" val="7182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47664" y="1995686"/>
            <a:ext cx="5832648" cy="1558586"/>
            <a:chOff x="1547664" y="1995686"/>
            <a:chExt cx="5832648" cy="1558586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1995686"/>
              <a:ext cx="5832648" cy="1558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2627784" y="1995686"/>
              <a:ext cx="467576" cy="306123"/>
            </a:xfrm>
            <a:prstGeom prst="rect">
              <a:avLst/>
            </a:prstGeom>
            <a:noFill/>
            <a:ln w="698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쉬는시간" pitchFamily="18" charset="-127"/>
                <a:ea typeface="365쉬는시간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18007" y="1995686"/>
              <a:ext cx="571482" cy="306123"/>
            </a:xfrm>
            <a:prstGeom prst="rect">
              <a:avLst/>
            </a:prstGeom>
            <a:noFill/>
            <a:ln w="698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쉬는시간" pitchFamily="18" charset="-127"/>
                <a:ea typeface="365쉬는시간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4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</a:t>
            </a:r>
            <a:r>
              <a:rPr lang="en-US" altLang="ko-KR" sz="32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app.js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52500" y="2496056"/>
            <a:ext cx="399949" cy="106965"/>
            <a:chOff x="3789858" y="3666768"/>
            <a:chExt cx="399949" cy="106965"/>
          </a:xfrm>
        </p:grpSpPr>
        <p:sp>
          <p:nvSpPr>
            <p:cNvPr id="21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5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7" name="TextBox 14"/>
          <p:cNvSpPr txBox="1"/>
          <p:nvPr/>
        </p:nvSpPr>
        <p:spPr>
          <a:xfrm>
            <a:off x="5206878" y="1764707"/>
            <a:ext cx="3829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express </a:t>
            </a:r>
            <a:r>
              <a:rPr lang="ko-KR" altLang="en-US" sz="1600" dirty="0" smtClean="0"/>
              <a:t>모듈</a:t>
            </a:r>
            <a:endParaRPr lang="en-US" altLang="ko-KR" sz="1600" dirty="0" smtClean="0"/>
          </a:p>
          <a:p>
            <a:r>
              <a:rPr lang="ko-KR" altLang="en-US" sz="1600" dirty="0" smtClean="0"/>
              <a:t>경로 처리 관련 모듈</a:t>
            </a:r>
            <a:endParaRPr lang="en-US" altLang="ko-KR" sz="1600" dirty="0" smtClean="0"/>
          </a:p>
          <a:p>
            <a:r>
              <a:rPr lang="ko-KR" altLang="en-US" sz="1600" dirty="0" smtClean="0"/>
              <a:t>웹에 뜨는 이미지</a:t>
            </a:r>
            <a:r>
              <a:rPr lang="en-US" altLang="ko-KR" sz="1600" dirty="0" smtClean="0"/>
              <a:t>(favicon)</a:t>
            </a:r>
            <a:r>
              <a:rPr lang="ko-KR" altLang="en-US" sz="1600" dirty="0" smtClean="0"/>
              <a:t> 관련 모듈</a:t>
            </a:r>
            <a:endParaRPr lang="en-US" altLang="ko-KR" sz="1600" dirty="0" smtClean="0"/>
          </a:p>
          <a:p>
            <a:r>
              <a:rPr lang="ko-KR" altLang="en-US" sz="1600" dirty="0" smtClean="0"/>
              <a:t>콘솔 로그를 예쁘게 볼 수 있는 모듈</a:t>
            </a:r>
            <a:endParaRPr lang="en-US" altLang="ko-KR" sz="1600" dirty="0" smtClean="0"/>
          </a:p>
          <a:p>
            <a:r>
              <a:rPr lang="en-US" altLang="ko-KR" sz="1600" dirty="0" smtClean="0"/>
              <a:t>Cookie</a:t>
            </a:r>
            <a:r>
              <a:rPr lang="ko-KR" altLang="en-US" sz="1600" dirty="0" smtClean="0"/>
              <a:t>를 파싱하고 </a:t>
            </a:r>
            <a:r>
              <a:rPr lang="en-US" altLang="ko-KR" sz="1600" dirty="0" err="1" smtClean="0"/>
              <a:t>json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형태로 관리</a:t>
            </a:r>
            <a:endParaRPr lang="en-US" altLang="ko-KR" sz="1600" dirty="0" smtClean="0"/>
          </a:p>
          <a:p>
            <a:r>
              <a:rPr lang="en-US" altLang="ko-KR" sz="1600" dirty="0" smtClean="0"/>
              <a:t>body</a:t>
            </a:r>
            <a:r>
              <a:rPr lang="ko-KR" altLang="en-US" sz="1600" dirty="0" smtClean="0"/>
              <a:t>를 파싱하는 걸 도와주는 모듈</a:t>
            </a:r>
            <a:endParaRPr lang="en-US" altLang="ko-KR" sz="16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803018"/>
            <a:ext cx="42418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2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(route)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8" name="TextBox 14"/>
          <p:cNvSpPr txBox="1"/>
          <p:nvPr/>
        </p:nvSpPr>
        <p:spPr>
          <a:xfrm>
            <a:off x="1043608" y="1347614"/>
            <a:ext cx="3900677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400" dirty="0" smtClean="0"/>
              <a:t>2.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라우팅</a:t>
            </a:r>
            <a:endParaRPr lang="en-US" altLang="ko-KR" sz="1400" dirty="0" smtClean="0"/>
          </a:p>
          <a:p>
            <a:pPr>
              <a:lnSpc>
                <a:spcPts val="1900"/>
              </a:lnSpc>
            </a:pP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</a:t>
            </a:r>
            <a:r>
              <a:rPr lang="ko-KR" altLang="en-US" sz="1400" dirty="0" smtClean="0"/>
              <a:t> 기능 분화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모듈화</a:t>
            </a:r>
            <a:r>
              <a:rPr lang="en-US" altLang="ko-KR" sz="1400" dirty="0" smtClean="0"/>
              <a:t>)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5488" y="1534097"/>
            <a:ext cx="3170756" cy="214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63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(route)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131590"/>
            <a:ext cx="1527494" cy="374668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348696" y="1137276"/>
            <a:ext cx="1485944" cy="115888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48696" y="2296159"/>
            <a:ext cx="1485944" cy="1931775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48696" y="4227933"/>
            <a:ext cx="1485944" cy="650339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179265" y="1663233"/>
            <a:ext cx="399949" cy="106965"/>
            <a:chOff x="3789858" y="3666768"/>
            <a:chExt cx="399949" cy="106965"/>
          </a:xfrm>
        </p:grpSpPr>
        <p:sp>
          <p:nvSpPr>
            <p:cNvPr id="16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9" name="TextBox 14"/>
          <p:cNvSpPr txBox="1"/>
          <p:nvPr/>
        </p:nvSpPr>
        <p:spPr>
          <a:xfrm>
            <a:off x="3822506" y="1537277"/>
            <a:ext cx="3829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member.js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관리</a:t>
            </a:r>
            <a:endParaRPr lang="en-US" altLang="ko-KR" sz="16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3157112" y="3208563"/>
            <a:ext cx="399949" cy="106965"/>
            <a:chOff x="3789858" y="3666768"/>
            <a:chExt cx="399949" cy="106965"/>
          </a:xfrm>
        </p:grpSpPr>
        <p:sp>
          <p:nvSpPr>
            <p:cNvPr id="21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5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156884" y="4524386"/>
            <a:ext cx="399949" cy="106965"/>
            <a:chOff x="3789858" y="3666768"/>
            <a:chExt cx="399949" cy="106965"/>
          </a:xfrm>
        </p:grpSpPr>
        <p:sp>
          <p:nvSpPr>
            <p:cNvPr id="29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0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1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2" name="TextBox 14"/>
          <p:cNvSpPr txBox="1"/>
          <p:nvPr/>
        </p:nvSpPr>
        <p:spPr>
          <a:xfrm>
            <a:off x="3822506" y="3092767"/>
            <a:ext cx="3829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content.js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관리</a:t>
            </a:r>
            <a:endParaRPr lang="en-US" altLang="ko-KR" sz="1600" dirty="0"/>
          </a:p>
        </p:txBody>
      </p:sp>
      <p:sp>
        <p:nvSpPr>
          <p:cNvPr id="33" name="TextBox 14"/>
          <p:cNvSpPr txBox="1"/>
          <p:nvPr/>
        </p:nvSpPr>
        <p:spPr>
          <a:xfrm>
            <a:off x="3822506" y="4400441"/>
            <a:ext cx="3829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comment.js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에서 관리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585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(route)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860032" y="2654839"/>
            <a:ext cx="399949" cy="106965"/>
            <a:chOff x="3789858" y="3666768"/>
            <a:chExt cx="399949" cy="106965"/>
          </a:xfrm>
        </p:grpSpPr>
        <p:sp>
          <p:nvSpPr>
            <p:cNvPr id="21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5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7" name="TextBox 14"/>
          <p:cNvSpPr txBox="1"/>
          <p:nvPr/>
        </p:nvSpPr>
        <p:spPr>
          <a:xfrm>
            <a:off x="5314382" y="2554434"/>
            <a:ext cx="3522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router </a:t>
            </a:r>
            <a:r>
              <a:rPr lang="ko-KR" altLang="en-US" sz="1400" dirty="0" smtClean="0"/>
              <a:t>은 일종의 미니 서버 객체 역활</a:t>
            </a:r>
            <a:endParaRPr lang="en-US" altLang="ko-KR" sz="14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56464" y="1672218"/>
            <a:ext cx="4140201" cy="2411700"/>
            <a:chOff x="356464" y="1672218"/>
            <a:chExt cx="4140201" cy="2411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65" y="1672218"/>
              <a:ext cx="4140200" cy="2070100"/>
            </a:xfrm>
            <a:prstGeom prst="rect">
              <a:avLst/>
            </a:prstGeom>
          </p:spPr>
        </p:pic>
        <p:cxnSp>
          <p:nvCxnSpPr>
            <p:cNvPr id="22" name="직선 연결선 21"/>
            <p:cNvCxnSpPr/>
            <p:nvPr/>
          </p:nvCxnSpPr>
          <p:spPr>
            <a:xfrm>
              <a:off x="395536" y="4083918"/>
              <a:ext cx="216024" cy="0"/>
            </a:xfrm>
            <a:prstGeom prst="line">
              <a:avLst/>
            </a:prstGeom>
            <a:ln w="6350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2288930" y="1889346"/>
              <a:ext cx="842909" cy="250356"/>
            </a:xfrm>
            <a:prstGeom prst="rect">
              <a:avLst/>
            </a:prstGeom>
            <a:noFill/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쉬는시간" pitchFamily="18" charset="-127"/>
                <a:ea typeface="365쉬는시간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56464" y="2599256"/>
              <a:ext cx="615135" cy="188518"/>
            </a:xfrm>
            <a:prstGeom prst="rect">
              <a:avLst/>
            </a:prstGeom>
            <a:noFill/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쉬는시간" pitchFamily="18" charset="-127"/>
                <a:ea typeface="365쉬는시간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5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이제 분석해볼까엿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? (route)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830230" y="2654839"/>
            <a:ext cx="399949" cy="106965"/>
            <a:chOff x="3789858" y="3666768"/>
            <a:chExt cx="399949" cy="106965"/>
          </a:xfrm>
        </p:grpSpPr>
        <p:sp>
          <p:nvSpPr>
            <p:cNvPr id="21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5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7" name="TextBox 14"/>
          <p:cNvSpPr txBox="1"/>
          <p:nvPr/>
        </p:nvSpPr>
        <p:spPr>
          <a:xfrm>
            <a:off x="4571999" y="2338988"/>
            <a:ext cx="4069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		-&gt;</a:t>
            </a:r>
            <a:r>
              <a:rPr lang="ko-KR" altLang="en-US" sz="1400" dirty="0" smtClean="0"/>
              <a:t> 우리나라 전체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err="1" smtClean="0"/>
              <a:t>app.Router</a:t>
            </a:r>
            <a:r>
              <a:rPr lang="en-US" altLang="ko-KR" sz="1400" dirty="0" smtClean="0"/>
              <a:t>()	-&gt;</a:t>
            </a:r>
            <a:r>
              <a:rPr lang="ko-KR" altLang="en-US" sz="1400" dirty="0" smtClean="0"/>
              <a:t> 각 도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광역시 등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711" y="1324308"/>
            <a:ext cx="2665699" cy="30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7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기타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5301" y="1879489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6" name="TextBox 14"/>
          <p:cNvSpPr txBox="1"/>
          <p:nvPr/>
        </p:nvSpPr>
        <p:spPr>
          <a:xfrm>
            <a:off x="3419872" y="1563638"/>
            <a:ext cx="4069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GET </a:t>
            </a:r>
            <a:r>
              <a:rPr lang="ko-KR" altLang="en-US" sz="1400" dirty="0" smtClean="0"/>
              <a:t>방식 테스트는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그냥 </a:t>
            </a:r>
            <a:r>
              <a:rPr lang="en-US" altLang="ko-KR" sz="1400" dirty="0" smtClean="0"/>
              <a:t>URL </a:t>
            </a:r>
            <a:r>
              <a:rPr lang="ko-KR" altLang="en-US" sz="1400" dirty="0" smtClean="0"/>
              <a:t>ㄱㄱ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POST </a:t>
            </a:r>
            <a:r>
              <a:rPr lang="ko-KR" altLang="en-US" sz="1400" dirty="0" smtClean="0"/>
              <a:t>방식 테스트는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POSTMAN</a:t>
            </a:r>
            <a:endParaRPr lang="en-US" altLang="ko-KR" sz="1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224" y="2571750"/>
            <a:ext cx="4064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기타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616" y="1933726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6" name="TextBox 14"/>
          <p:cNvSpPr txBox="1"/>
          <p:nvPr/>
        </p:nvSpPr>
        <p:spPr>
          <a:xfrm>
            <a:off x="3141504" y="1563638"/>
            <a:ext cx="5417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MultiPart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/>
          </a:p>
          <a:p>
            <a:r>
              <a:rPr lang="en-US" altLang="ko-KR" sz="1400" dirty="0"/>
              <a:t>text</a:t>
            </a:r>
            <a:r>
              <a:rPr lang="ko-KR" altLang="en-US" sz="1400" dirty="0"/>
              <a:t>와 </a:t>
            </a:r>
            <a:r>
              <a:rPr lang="en-US" altLang="ko-KR" sz="1400" dirty="0"/>
              <a:t>image</a:t>
            </a:r>
            <a:r>
              <a:rPr lang="ko-KR" altLang="en-US" sz="1400" dirty="0"/>
              <a:t>를 동시에 보낼 수 </a:t>
            </a:r>
            <a:r>
              <a:rPr lang="ko-KR" altLang="en-US" sz="1400" dirty="0" smtClean="0"/>
              <a:t>없는지에 대한 고민에서 나옴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92174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Lotto..!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991764" y="3752820"/>
            <a:ext cx="4468668" cy="97001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033668" y="3825755"/>
            <a:ext cx="4329998" cy="7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200" spc="-150" dirty="0" smtClean="0">
                <a:latin typeface="THE정고딕110" pitchFamily="18" charset="-127"/>
                <a:ea typeface="THE정고딕110" pitchFamily="18" charset="-127"/>
              </a:rPr>
              <a:t/>
            </a:r>
            <a:br>
              <a:rPr lang="en-US" altLang="ko-KR" sz="1200" spc="-150" dirty="0" smtClean="0">
                <a:latin typeface="THE정고딕110" pitchFamily="18" charset="-127"/>
                <a:ea typeface="THE정고딕110" pitchFamily="18" charset="-127"/>
              </a:rPr>
            </a:br>
            <a:r>
              <a:rPr lang="ko-KR" altLang="en-US" sz="1200" spc="-150" dirty="0" smtClean="0">
                <a:latin typeface="THE정고딕110" pitchFamily="18" charset="-127"/>
                <a:ea typeface="THE정고딕110" pitchFamily="18" charset="-127"/>
              </a:rPr>
              <a:t>여러분들의 로또 파일을 보여주십시요  </a:t>
            </a:r>
            <a:r>
              <a:rPr lang="ko-KR" altLang="en-US" sz="1200" spc="-150" dirty="0" smtClean="0">
                <a:latin typeface="THE정고딕110" pitchFamily="18" charset="-127"/>
                <a:ea typeface="THE정고딕110" pitchFamily="18" charset="-127"/>
                <a:sym typeface="Wingdings"/>
              </a:rPr>
              <a:t></a:t>
            </a:r>
            <a:endParaRPr lang="en-US" altLang="ko-KR" sz="1200" spc="-150" dirty="0" smtClean="0">
              <a:latin typeface="THE정고딕110" pitchFamily="18" charset="-127"/>
              <a:ea typeface="THE정고딕110" pitchFamily="18" charset="-127"/>
              <a:sym typeface="Wingdings"/>
            </a:endParaRPr>
          </a:p>
          <a:p>
            <a:pPr algn="just">
              <a:lnSpc>
                <a:spcPts val="1900"/>
              </a:lnSpc>
            </a:pPr>
            <a:endParaRPr lang="en-US" altLang="ko-KR" sz="12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4644">
            <a:off x="2701425" y="598767"/>
            <a:ext cx="3728259" cy="2906359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421385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다음주에는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5301" y="1879489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6" name="TextBox 14"/>
          <p:cNvSpPr txBox="1"/>
          <p:nvPr/>
        </p:nvSpPr>
        <p:spPr>
          <a:xfrm>
            <a:off x="3419872" y="1563638"/>
            <a:ext cx="4069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DB</a:t>
            </a:r>
            <a:r>
              <a:rPr lang="ko-KR" altLang="en-US" sz="1400" dirty="0" smtClean="0"/>
              <a:t>를 넣어보자</a:t>
            </a:r>
            <a:r>
              <a:rPr lang="en-US" altLang="ko-KR" sz="1400" dirty="0" smtClean="0"/>
              <a:t>!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MYSQL </a:t>
            </a:r>
            <a:r>
              <a:rPr lang="en-US" altLang="ko-KR" sz="1400" dirty="0" smtClean="0">
                <a:sym typeface="Wingdings"/>
              </a:rPr>
              <a:t></a:t>
            </a:r>
            <a:endParaRPr lang="en-US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755172"/>
            <a:ext cx="4499992" cy="23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8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다음주에는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775301" y="1879489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6" name="TextBox 14"/>
          <p:cNvSpPr txBox="1"/>
          <p:nvPr/>
        </p:nvSpPr>
        <p:spPr>
          <a:xfrm>
            <a:off x="3419872" y="1563638"/>
            <a:ext cx="40696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각자 컴퓨터에 </a:t>
            </a:r>
            <a:r>
              <a:rPr lang="en-US" altLang="ko-KR" sz="1400" dirty="0" smtClean="0"/>
              <a:t>MYSQL </a:t>
            </a:r>
            <a:r>
              <a:rPr lang="ko-KR" altLang="en-US" sz="1400" dirty="0" smtClean="0"/>
              <a:t>구축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MYSQL </a:t>
            </a:r>
            <a:r>
              <a:rPr lang="en-US" altLang="ko-KR" sz="1400" dirty="0" err="1" smtClean="0"/>
              <a:t>WorkBench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설치해오기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err="1" smtClean="0"/>
              <a:t>DevCamp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때 자신의 역활 이야기하기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459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나만의 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Express..!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991764" y="3752820"/>
            <a:ext cx="4468668" cy="97001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033668" y="3825755"/>
            <a:ext cx="4329998" cy="823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200" spc="-150" dirty="0" smtClean="0">
                <a:latin typeface="THE정고딕110" pitchFamily="18" charset="-127"/>
                <a:ea typeface="THE정고딕110" pitchFamily="18" charset="-127"/>
              </a:rPr>
              <a:t/>
            </a:r>
            <a:br>
              <a:rPr lang="en-US" altLang="ko-KR" sz="1200" spc="-150" dirty="0" smtClean="0">
                <a:latin typeface="THE정고딕110" pitchFamily="18" charset="-127"/>
                <a:ea typeface="THE정고딕110" pitchFamily="18" charset="-127"/>
              </a:rPr>
            </a:br>
            <a:r>
              <a:rPr lang="ko-KR" altLang="en-US" sz="1200" spc="-150" dirty="0" smtClean="0">
                <a:latin typeface="THE정고딕110" pitchFamily="18" charset="-127"/>
                <a:ea typeface="THE정고딕110" pitchFamily="18" charset="-127"/>
              </a:rPr>
              <a:t>여러분들의  </a:t>
            </a:r>
            <a:r>
              <a:rPr lang="en-US" altLang="ko-KR" sz="1200" spc="-150" dirty="0" smtClean="0">
                <a:latin typeface="THE정고딕110" pitchFamily="18" charset="-127"/>
                <a:ea typeface="THE정고딕110" pitchFamily="18" charset="-127"/>
              </a:rPr>
              <a:t>Express </a:t>
            </a:r>
            <a:r>
              <a:rPr lang="ko-KR" altLang="en-US" sz="1200" spc="-150" dirty="0" smtClean="0">
                <a:latin typeface="THE정고딕110" pitchFamily="18" charset="-127"/>
                <a:ea typeface="THE정고딕110" pitchFamily="18" charset="-127"/>
              </a:rPr>
              <a:t>서버를 보여주십시요  </a:t>
            </a:r>
            <a:r>
              <a:rPr lang="ko-KR" altLang="en-US" sz="1200" spc="-150" dirty="0" smtClean="0">
                <a:latin typeface="THE정고딕110" pitchFamily="18" charset="-127"/>
                <a:ea typeface="THE정고딕110" pitchFamily="18" charset="-127"/>
                <a:sym typeface="Wingdings"/>
              </a:rPr>
              <a:t></a:t>
            </a:r>
            <a:endParaRPr lang="en-US" altLang="ko-KR" sz="1200" spc="-150" dirty="0" smtClean="0">
              <a:latin typeface="THE정고딕110" pitchFamily="18" charset="-127"/>
              <a:ea typeface="THE정고딕110" pitchFamily="18" charset="-127"/>
              <a:sym typeface="Wingdings"/>
            </a:endParaRPr>
          </a:p>
          <a:p>
            <a:pPr algn="just">
              <a:lnSpc>
                <a:spcPts val="1900"/>
              </a:lnSpc>
            </a:pPr>
            <a:endParaRPr lang="en-US" altLang="ko-KR" sz="12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25567">
            <a:off x="1944412" y="1169516"/>
            <a:ext cx="4139952" cy="2328723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19641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Express </a:t>
            </a:r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감이 좀 오시나요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?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991764" y="3752820"/>
            <a:ext cx="4468668" cy="97001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033668" y="3825755"/>
            <a:ext cx="4329998" cy="79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altLang="ko-KR" sz="1200" spc="-150" dirty="0" smtClean="0">
                <a:latin typeface="THE정고딕110" pitchFamily="18" charset="-127"/>
                <a:ea typeface="THE정고딕110" pitchFamily="18" charset="-127"/>
              </a:rPr>
              <a:t/>
            </a:r>
            <a:br>
              <a:rPr lang="en-US" altLang="ko-KR" sz="1200" spc="-150" dirty="0" smtClean="0">
                <a:latin typeface="THE정고딕110" pitchFamily="18" charset="-127"/>
                <a:ea typeface="THE정고딕110" pitchFamily="18" charset="-127"/>
              </a:rPr>
            </a:br>
            <a:r>
              <a:rPr lang="ko-KR" altLang="en-US" sz="1200" spc="-150" dirty="0" smtClean="0">
                <a:latin typeface="THE정고딕110" pitchFamily="18" charset="-127"/>
                <a:ea typeface="THE정고딕110" pitchFamily="18" charset="-127"/>
              </a:rPr>
              <a:t>저번에 겁 냈던 코드들을 살펴보죠 </a:t>
            </a:r>
            <a:r>
              <a:rPr lang="ko-KR" altLang="en-US" sz="1200" spc="-150" dirty="0" smtClean="0">
                <a:latin typeface="THE정고딕110" pitchFamily="18" charset="-127"/>
                <a:ea typeface="THE정고딕110" pitchFamily="18" charset="-127"/>
                <a:sym typeface="Wingdings"/>
              </a:rPr>
              <a:t></a:t>
            </a:r>
            <a:endParaRPr lang="en-US" altLang="ko-KR" sz="1200" spc="-150" dirty="0" smtClean="0">
              <a:latin typeface="THE정고딕110" pitchFamily="18" charset="-127"/>
              <a:ea typeface="THE정고딕110" pitchFamily="18" charset="-127"/>
              <a:sym typeface="Wingdings"/>
            </a:endParaRPr>
          </a:p>
          <a:p>
            <a:pPr algn="just">
              <a:lnSpc>
                <a:spcPts val="1900"/>
              </a:lnSpc>
            </a:pPr>
            <a:endParaRPr lang="en-US" altLang="ko-KR" sz="12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978385">
            <a:off x="1687910" y="1575044"/>
            <a:ext cx="1440160" cy="24189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2" name="그룹 1"/>
          <p:cNvGrpSpPr/>
          <p:nvPr/>
        </p:nvGrpSpPr>
        <p:grpSpPr>
          <a:xfrm>
            <a:off x="4033668" y="1779662"/>
            <a:ext cx="4032448" cy="742950"/>
            <a:chOff x="3203849" y="1851670"/>
            <a:chExt cx="4032448" cy="742950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37650"/>
            <a:stretch/>
          </p:blipFill>
          <p:spPr bwMode="auto">
            <a:xfrm>
              <a:off x="3203849" y="1851670"/>
              <a:ext cx="4032448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3454946" y="1851670"/>
              <a:ext cx="303609" cy="21910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쉬는시간" pitchFamily="18" charset="-127"/>
                <a:ea typeface="365쉬는시간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814986" y="1851670"/>
              <a:ext cx="515069" cy="200050"/>
            </a:xfrm>
            <a:prstGeom prst="rect">
              <a:avLst/>
            </a:prstGeom>
            <a:noFill/>
            <a:ln w="444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365쉬는시간" pitchFamily="18" charset="-127"/>
                <a:ea typeface="365쉬는시간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067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Express</a:t>
            </a:r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는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547664" y="1765191"/>
            <a:ext cx="399949" cy="106965"/>
            <a:chOff x="3789858" y="3666768"/>
            <a:chExt cx="399949" cy="106965"/>
          </a:xfrm>
        </p:grpSpPr>
        <p:sp>
          <p:nvSpPr>
            <p:cNvPr id="3" name="직각 삼각형 2"/>
            <p:cNvSpPr/>
            <p:nvPr/>
          </p:nvSpPr>
          <p:spPr>
            <a:xfrm rot="2700000" flipH="1" flipV="1">
              <a:off x="3789858" y="3666768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rot="2700000" flipH="1" flipV="1">
              <a:off x="3936351" y="3666769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rot="2700000" flipH="1" flipV="1">
              <a:off x="4082844" y="3666770"/>
              <a:ext cx="106963" cy="106963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111483" y="1650677"/>
            <a:ext cx="3900677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ko-KR" sz="1400" dirty="0" err="1"/>
              <a:t>Node.js</a:t>
            </a:r>
            <a:r>
              <a:rPr lang="ko-KR" altLang="en-US" sz="1400" dirty="0"/>
              <a:t>를 </a:t>
            </a:r>
            <a:r>
              <a:rPr lang="ko-KR" altLang="en-US" sz="1400" dirty="0" smtClean="0"/>
              <a:t>위한 빠르고 </a:t>
            </a:r>
            <a:r>
              <a:rPr lang="ko-KR" altLang="en-US" sz="1400" dirty="0"/>
              <a:t>간편한 웹 </a:t>
            </a:r>
            <a:r>
              <a:rPr lang="ko-KR" altLang="en-US" sz="1400" dirty="0" smtClean="0"/>
              <a:t>프레임워크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코드상으로의 비교 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서버 생성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419622"/>
            <a:ext cx="57912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291830"/>
            <a:ext cx="2177385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448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코드상으로의 비교 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(URL </a:t>
            </a:r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파싱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b="80766"/>
          <a:stretch>
            <a:fillRect/>
          </a:stretch>
        </p:blipFill>
        <p:spPr bwMode="auto">
          <a:xfrm>
            <a:off x="971600" y="1477402"/>
            <a:ext cx="5400675" cy="3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t="38317" b="52404"/>
          <a:stretch>
            <a:fillRect/>
          </a:stretch>
        </p:blipFill>
        <p:spPr bwMode="auto">
          <a:xfrm>
            <a:off x="971600" y="1809121"/>
            <a:ext cx="5400675" cy="17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219822"/>
            <a:ext cx="3419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48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54377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코드상으로의 비교 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(URL </a:t>
            </a:r>
            <a:r>
              <a:rPr lang="ko-KR" altLang="en-US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로직 처리</a:t>
            </a:r>
            <a:r>
              <a:rPr lang="en-US" altLang="ko-KR" sz="32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ko-KR" altLang="en-US" sz="3200" spc="-15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6304" y="3291830"/>
            <a:ext cx="646747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275606"/>
            <a:ext cx="72390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1187624" y="1268388"/>
            <a:ext cx="1224136" cy="19010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37402" y="3291830"/>
            <a:ext cx="303609" cy="2191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275856" y="1616993"/>
            <a:ext cx="605011" cy="198115"/>
          </a:xfrm>
          <a:prstGeom prst="rect">
            <a:avLst/>
          </a:prstGeom>
          <a:noFill/>
          <a:ln w="444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97442" y="3291830"/>
            <a:ext cx="515069" cy="200050"/>
          </a:xfrm>
          <a:prstGeom prst="rect">
            <a:avLst/>
          </a:prstGeom>
          <a:noFill/>
          <a:ln w="444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1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399</Words>
  <Application>Microsoft Macintosh PowerPoint</Application>
  <PresentationFormat>화면 슬라이드 쇼(16:9)</PresentationFormat>
  <Paragraphs>94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365쉬는시간</vt:lpstr>
      <vt:lpstr>맑은 고딕</vt:lpstr>
      <vt:lpstr>Nanum Gothic</vt:lpstr>
      <vt:lpstr>THE정고딕110</vt:lpstr>
      <vt:lpstr>THE정고딕140</vt:lpstr>
      <vt:lpstr>THE정고딕160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허윤석</cp:lastModifiedBy>
  <cp:revision>40</cp:revision>
  <dcterms:created xsi:type="dcterms:W3CDTF">2006-10-05T04:04:58Z</dcterms:created>
  <dcterms:modified xsi:type="dcterms:W3CDTF">2017-08-09T12:07:33Z</dcterms:modified>
</cp:coreProperties>
</file>